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4" d="100"/>
          <a:sy n="114" d="100"/>
        </p:scale>
        <p:origin x="18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hr-HR"/>
              <a:t>Kliknite da biste uredili stil naslova matrice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5/28/2020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ncho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hr-HR"/>
              <a:t>Kliknite da biste uredili stil naslova matrice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48A87A34-81AB-432B-8DAE-1953F412C126}" type="datetimeFigureOut">
              <a:rPr lang="en-US" dirty="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Content Placeholder 3"/>
          <p:cNvSpPr>
            <a:spLocks noGrp="1"/>
          </p:cNvSpPr>
          <p:nvPr>
            <p:ph sz="half" idx="2"/>
          </p:nvPr>
        </p:nvSpPr>
        <p:spPr>
          <a:xfrm>
            <a:off x="1447191" y="2824269"/>
            <a:ext cx="4645152" cy="2644457"/>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Content Placeholder 5"/>
          <p:cNvSpPr>
            <a:spLocks noGrp="1"/>
          </p:cNvSpPr>
          <p:nvPr>
            <p:ph sz="quarter" idx="4"/>
          </p:nvPr>
        </p:nvSpPr>
        <p:spPr>
          <a:xfrm>
            <a:off x="6412362" y="2821491"/>
            <a:ext cx="4645152" cy="2637371"/>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hr-HR"/>
              <a:t>Kliknite da biste uredili stil naslova matrice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48A87A34-81AB-432B-8DAE-1953F412C126}" type="datetimeFigureOut">
              <a:rPr lang="en-US" dirty="0"/>
              <a:t>5/28/2020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5/28/2020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5/28/2020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D992535-EAA6-49AA-AF93-0C2B489BEE21}"/>
              </a:ext>
            </a:extLst>
          </p:cNvPr>
          <p:cNvSpPr>
            <a:spLocks noGrp="1"/>
          </p:cNvSpPr>
          <p:nvPr>
            <p:ph type="ctrTitle"/>
          </p:nvPr>
        </p:nvSpPr>
        <p:spPr/>
        <p:txBody>
          <a:bodyPr>
            <a:normAutofit/>
          </a:bodyPr>
          <a:lstStyle/>
          <a:p>
            <a:pPr algn="ctr"/>
            <a:r>
              <a:rPr lang="hr-HR" sz="6000" dirty="0">
                <a:latin typeface="Arial" panose="020B0604020202020204" pitchFamily="34" charset="0"/>
                <a:cs typeface="Arial" panose="020B0604020202020204" pitchFamily="34" charset="0"/>
              </a:rPr>
              <a:t>SMOKING</a:t>
            </a:r>
            <a:endParaRPr lang="en-GB" sz="6000" dirty="0">
              <a:latin typeface="Arial" panose="020B0604020202020204" pitchFamily="34" charset="0"/>
              <a:cs typeface="Arial" panose="020B0604020202020204" pitchFamily="34" charset="0"/>
            </a:endParaRPr>
          </a:p>
        </p:txBody>
      </p:sp>
      <p:sp>
        <p:nvSpPr>
          <p:cNvPr id="3" name="Podnaslov 2">
            <a:extLst>
              <a:ext uri="{FF2B5EF4-FFF2-40B4-BE49-F238E27FC236}">
                <a16:creationId xmlns:a16="http://schemas.microsoft.com/office/drawing/2014/main" id="{3B95B1DF-4644-4761-8CE7-BE57815C8D9A}"/>
              </a:ext>
            </a:extLst>
          </p:cNvPr>
          <p:cNvSpPr>
            <a:spLocks noGrp="1"/>
          </p:cNvSpPr>
          <p:nvPr>
            <p:ph type="subTitle" idx="1"/>
          </p:nvPr>
        </p:nvSpPr>
        <p:spPr/>
        <p:txBody>
          <a:bodyPr/>
          <a:lstStyle/>
          <a:p>
            <a:pPr algn="r"/>
            <a:r>
              <a:rPr lang="hr-HR" dirty="0">
                <a:latin typeface="Arial" panose="020B0604020202020204" pitchFamily="34" charset="0"/>
                <a:cs typeface="Arial" panose="020B0604020202020204" pitchFamily="34" charset="0"/>
              </a:rPr>
              <a:t>Silvia belečić, 6.r</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8807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E9067BC-6BEA-4C20-A1B7-A04A589AB8B3}"/>
              </a:ext>
            </a:extLst>
          </p:cNvPr>
          <p:cNvSpPr>
            <a:spLocks noGrp="1"/>
          </p:cNvSpPr>
          <p:nvPr>
            <p:ph type="title"/>
          </p:nvPr>
        </p:nvSpPr>
        <p:spPr/>
        <p:txBody>
          <a:bodyPr>
            <a:normAutofit/>
          </a:bodyPr>
          <a:lstStyle/>
          <a:p>
            <a:pPr algn="ctr"/>
            <a:r>
              <a:rPr lang="hr-HR" sz="3000" b="1" dirty="0">
                <a:latin typeface="Arial" panose="020B0604020202020204" pitchFamily="34" charset="0"/>
                <a:cs typeface="Arial" panose="020B0604020202020204" pitchFamily="34" charset="0"/>
              </a:rPr>
              <a:t>ON SMOKING</a:t>
            </a:r>
            <a:endParaRPr lang="en-GB" sz="3000" b="1" dirty="0">
              <a:latin typeface="Arial" panose="020B0604020202020204" pitchFamily="34" charset="0"/>
              <a:cs typeface="Arial" panose="020B0604020202020204" pitchFamily="34" charset="0"/>
            </a:endParaRPr>
          </a:p>
        </p:txBody>
      </p:sp>
      <p:sp>
        <p:nvSpPr>
          <p:cNvPr id="3" name="Rezervirano mjesto sadržaja 2">
            <a:extLst>
              <a:ext uri="{FF2B5EF4-FFF2-40B4-BE49-F238E27FC236}">
                <a16:creationId xmlns:a16="http://schemas.microsoft.com/office/drawing/2014/main" id="{D17FB778-AC9F-41A6-A4B7-DA8E50FEBC8F}"/>
              </a:ext>
            </a:extLst>
          </p:cNvPr>
          <p:cNvSpPr>
            <a:spLocks noGrp="1"/>
          </p:cNvSpPr>
          <p:nvPr>
            <p:ph idx="1"/>
          </p:nvPr>
        </p:nvSpPr>
        <p:spPr/>
        <p:txBody>
          <a:bodyPr>
            <a:normAutofit/>
          </a:bodyPr>
          <a:lstStyle/>
          <a:p>
            <a:r>
              <a:rPr lang="en-GB" sz="1400" dirty="0">
                <a:latin typeface="Arial" panose="020B0604020202020204" pitchFamily="34" charset="0"/>
                <a:cs typeface="Arial" panose="020B0604020202020204" pitchFamily="34" charset="0"/>
              </a:rPr>
              <a:t>a way of consuming tobacco taken in the form of cigars </a:t>
            </a:r>
            <a:r>
              <a:rPr lang="hr-HR" sz="1400" dirty="0">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rPr>
              <a:t>cigarettes (small cigars wrapped in paper), cigarillos, and using a pipe. </a:t>
            </a:r>
            <a:endParaRPr lang="hr-HR" sz="1400" dirty="0">
              <a:latin typeface="Arial" panose="020B0604020202020204" pitchFamily="34" charset="0"/>
              <a:cs typeface="Arial" panose="020B0604020202020204" pitchFamily="34" charset="0"/>
            </a:endParaRPr>
          </a:p>
          <a:p>
            <a:r>
              <a:rPr lang="hr-HR" sz="1400" dirty="0">
                <a:latin typeface="Arial" panose="020B0604020202020204" pitchFamily="34" charset="0"/>
                <a:cs typeface="Arial" panose="020B0604020202020204" pitchFamily="34" charset="0"/>
              </a:rPr>
              <a:t>a</a:t>
            </a:r>
            <a:r>
              <a:rPr lang="en-GB" sz="1400" dirty="0" err="1">
                <a:latin typeface="Arial" panose="020B0604020202020204" pitchFamily="34" charset="0"/>
                <a:cs typeface="Arial" panose="020B0604020202020204" pitchFamily="34" charset="0"/>
              </a:rPr>
              <a:t>nother</a:t>
            </a:r>
            <a:r>
              <a:rPr lang="en-GB" sz="1400" dirty="0">
                <a:latin typeface="Arial" panose="020B0604020202020204" pitchFamily="34" charset="0"/>
                <a:cs typeface="Arial" panose="020B0604020202020204" pitchFamily="34" charset="0"/>
              </a:rPr>
              <a:t> form of tobacco consumption is chewing and snorting</a:t>
            </a:r>
            <a:endParaRPr lang="hr-HR"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smoking also creates tar, undiluted nicotine-free condensate smoke, smoking is a dangerous habit for human health because it has a detrimental effect on the circulatory system and lungs</a:t>
            </a:r>
            <a:endParaRPr lang="hr-HR"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In Croatia, the sale of tobacco products to children under the age of 18 is prohibited, but there are many cases when primary school children smoke from the age of thirteen, which is then very harmful to health, much more so than to the health of an adult</a:t>
            </a:r>
          </a:p>
        </p:txBody>
      </p:sp>
      <p:pic>
        <p:nvPicPr>
          <p:cNvPr id="4" name="Slika 3">
            <a:extLst>
              <a:ext uri="{FF2B5EF4-FFF2-40B4-BE49-F238E27FC236}">
                <a16:creationId xmlns:a16="http://schemas.microsoft.com/office/drawing/2014/main" id="{98147BCD-086F-47A1-8BBC-FDF649800489}"/>
              </a:ext>
            </a:extLst>
          </p:cNvPr>
          <p:cNvPicPr>
            <a:picLocks noChangeAspect="1"/>
          </p:cNvPicPr>
          <p:nvPr/>
        </p:nvPicPr>
        <p:blipFill>
          <a:blip r:embed="rId2"/>
          <a:stretch>
            <a:fillRect/>
          </a:stretch>
        </p:blipFill>
        <p:spPr>
          <a:xfrm>
            <a:off x="1808221" y="804519"/>
            <a:ext cx="2427362" cy="925229"/>
          </a:xfrm>
          <a:prstGeom prst="rect">
            <a:avLst/>
          </a:prstGeom>
        </p:spPr>
      </p:pic>
      <p:pic>
        <p:nvPicPr>
          <p:cNvPr id="5" name="Slika 4">
            <a:extLst>
              <a:ext uri="{FF2B5EF4-FFF2-40B4-BE49-F238E27FC236}">
                <a16:creationId xmlns:a16="http://schemas.microsoft.com/office/drawing/2014/main" id="{E47BEDF0-7F04-43D4-88E0-954700EDADCF}"/>
              </a:ext>
            </a:extLst>
          </p:cNvPr>
          <p:cNvPicPr>
            <a:picLocks noChangeAspect="1"/>
          </p:cNvPicPr>
          <p:nvPr/>
        </p:nvPicPr>
        <p:blipFill>
          <a:blip r:embed="rId3"/>
          <a:stretch>
            <a:fillRect/>
          </a:stretch>
        </p:blipFill>
        <p:spPr>
          <a:xfrm>
            <a:off x="7892447" y="803461"/>
            <a:ext cx="1704560" cy="957746"/>
          </a:xfrm>
          <a:prstGeom prst="rect">
            <a:avLst/>
          </a:prstGeom>
        </p:spPr>
      </p:pic>
    </p:spTree>
    <p:extLst>
      <p:ext uri="{BB962C8B-B14F-4D97-AF65-F5344CB8AC3E}">
        <p14:creationId xmlns:p14="http://schemas.microsoft.com/office/powerpoint/2010/main" val="2991319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1EA2B58-9A7C-4DCF-A45A-1E6AA2436580}"/>
              </a:ext>
            </a:extLst>
          </p:cNvPr>
          <p:cNvSpPr>
            <a:spLocks noGrp="1"/>
          </p:cNvSpPr>
          <p:nvPr>
            <p:ph type="title"/>
          </p:nvPr>
        </p:nvSpPr>
        <p:spPr/>
        <p:txBody>
          <a:bodyPr>
            <a:normAutofit/>
          </a:bodyPr>
          <a:lstStyle/>
          <a:p>
            <a:pPr algn="ctr"/>
            <a:r>
              <a:rPr lang="hr-HR" sz="3000" b="1" dirty="0">
                <a:latin typeface="Arial" panose="020B0604020202020204" pitchFamily="34" charset="0"/>
                <a:cs typeface="Arial" panose="020B0604020202020204" pitchFamily="34" charset="0"/>
              </a:rPr>
              <a:t>HISTORY OF SMOKING</a:t>
            </a:r>
            <a:endParaRPr lang="en-GB" sz="3000" b="1" dirty="0">
              <a:latin typeface="Arial" panose="020B0604020202020204" pitchFamily="34" charset="0"/>
              <a:cs typeface="Arial" panose="020B0604020202020204" pitchFamily="34" charset="0"/>
            </a:endParaRPr>
          </a:p>
        </p:txBody>
      </p:sp>
      <p:sp>
        <p:nvSpPr>
          <p:cNvPr id="3" name="Rezervirano mjesto sadržaja 2">
            <a:extLst>
              <a:ext uri="{FF2B5EF4-FFF2-40B4-BE49-F238E27FC236}">
                <a16:creationId xmlns:a16="http://schemas.microsoft.com/office/drawing/2014/main" id="{EB7572A9-4C0C-4650-8248-A993E2228FC1}"/>
              </a:ext>
            </a:extLst>
          </p:cNvPr>
          <p:cNvSpPr>
            <a:spLocks noGrp="1"/>
          </p:cNvSpPr>
          <p:nvPr>
            <p:ph idx="1"/>
          </p:nvPr>
        </p:nvSpPr>
        <p:spPr/>
        <p:txBody>
          <a:bodyPr>
            <a:normAutofit/>
          </a:bodyPr>
          <a:lstStyle/>
          <a:p>
            <a:r>
              <a:rPr lang="en-GB" sz="1400" dirty="0">
                <a:latin typeface="Arial" panose="020B0604020202020204" pitchFamily="34" charset="0"/>
                <a:cs typeface="Arial" panose="020B0604020202020204" pitchFamily="34" charset="0"/>
              </a:rPr>
              <a:t>it was common among various ancient American cultures and had primarily ritual significance</a:t>
            </a:r>
            <a:endParaRPr lang="hr-HR" sz="1400" dirty="0">
              <a:latin typeface="Arial" panose="020B0604020202020204" pitchFamily="34" charset="0"/>
              <a:cs typeface="Arial" panose="020B0604020202020204" pitchFamily="34" charset="0"/>
            </a:endParaRPr>
          </a:p>
          <a:p>
            <a:r>
              <a:rPr lang="hr-HR" sz="1400" dirty="0">
                <a:latin typeface="Arial" panose="020B0604020202020204" pitchFamily="34" charset="0"/>
                <a:cs typeface="Arial" panose="020B0604020202020204" pitchFamily="34" charset="0"/>
              </a:rPr>
              <a:t>t</a:t>
            </a:r>
            <a:r>
              <a:rPr lang="en-GB" sz="1400" dirty="0">
                <a:latin typeface="Arial" panose="020B0604020202020204" pitchFamily="34" charset="0"/>
                <a:cs typeface="Arial" panose="020B0604020202020204" pitchFamily="34" charset="0"/>
              </a:rPr>
              <a:t>he first information about smoking was recorded in the diary of Christopher Columbus on November 6, 1492, where it is described how the Indians roll a leaf of tobacco and burn it on one side, and on the other they inhale smoke into the lungs and then exhale it</a:t>
            </a:r>
            <a:endParaRPr lang="hr-HR" sz="1400" dirty="0">
              <a:latin typeface="Arial" panose="020B0604020202020204" pitchFamily="34" charset="0"/>
              <a:cs typeface="Arial" panose="020B0604020202020204" pitchFamily="34" charset="0"/>
            </a:endParaRPr>
          </a:p>
          <a:p>
            <a:r>
              <a:rPr lang="hr-HR" sz="1400" dirty="0">
                <a:latin typeface="Arial" panose="020B0604020202020204" pitchFamily="34" charset="0"/>
                <a:cs typeface="Arial" panose="020B0604020202020204" pitchFamily="34" charset="0"/>
              </a:rPr>
              <a:t>t</a:t>
            </a:r>
            <a:r>
              <a:rPr lang="en-GB" sz="1400" dirty="0">
                <a:latin typeface="Arial" panose="020B0604020202020204" pitchFamily="34" charset="0"/>
                <a:cs typeface="Arial" panose="020B0604020202020204" pitchFamily="34" charset="0"/>
              </a:rPr>
              <a:t>he first smokers in Europe were Columbus' sailors, and the Spaniards were the first Europeans to grow tobacco in their overseas colonies in 1595 and import it into Europe under the name "tobacco". </a:t>
            </a:r>
            <a:endParaRPr lang="hr-HR" sz="1400" dirty="0">
              <a:latin typeface="Arial" panose="020B0604020202020204" pitchFamily="34" charset="0"/>
              <a:cs typeface="Arial" panose="020B0604020202020204" pitchFamily="34" charset="0"/>
            </a:endParaRPr>
          </a:p>
          <a:p>
            <a:r>
              <a:rPr lang="hr-HR" sz="1400" dirty="0">
                <a:latin typeface="Arial" panose="020B0604020202020204" pitchFamily="34" charset="0"/>
                <a:cs typeface="Arial" panose="020B0604020202020204" pitchFamily="34" charset="0"/>
              </a:rPr>
              <a:t>s</a:t>
            </a:r>
            <a:r>
              <a:rPr lang="en-GB" sz="1400" dirty="0" err="1">
                <a:latin typeface="Arial" panose="020B0604020202020204" pitchFamily="34" charset="0"/>
                <a:cs typeface="Arial" panose="020B0604020202020204" pitchFamily="34" charset="0"/>
              </a:rPr>
              <a:t>moking</a:t>
            </a:r>
            <a:r>
              <a:rPr lang="en-GB" sz="1400" dirty="0">
                <a:latin typeface="Arial" panose="020B0604020202020204" pitchFamily="34" charset="0"/>
                <a:cs typeface="Arial" panose="020B0604020202020204" pitchFamily="34" charset="0"/>
              </a:rPr>
              <a:t> then spread to Europe.</a:t>
            </a:r>
            <a:endParaRPr lang="hr-HR"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pic>
        <p:nvPicPr>
          <p:cNvPr id="4" name="Slika 3">
            <a:extLst>
              <a:ext uri="{FF2B5EF4-FFF2-40B4-BE49-F238E27FC236}">
                <a16:creationId xmlns:a16="http://schemas.microsoft.com/office/drawing/2014/main" id="{849052CB-383B-47FE-B52B-5607A6F46CCF}"/>
              </a:ext>
            </a:extLst>
          </p:cNvPr>
          <p:cNvPicPr>
            <a:picLocks noChangeAspect="1"/>
          </p:cNvPicPr>
          <p:nvPr/>
        </p:nvPicPr>
        <p:blipFill>
          <a:blip r:embed="rId2"/>
          <a:stretch>
            <a:fillRect/>
          </a:stretch>
        </p:blipFill>
        <p:spPr>
          <a:xfrm>
            <a:off x="4750091" y="3938864"/>
            <a:ext cx="3949292" cy="1527482"/>
          </a:xfrm>
          <a:prstGeom prst="rect">
            <a:avLst/>
          </a:prstGeom>
        </p:spPr>
      </p:pic>
    </p:spTree>
    <p:extLst>
      <p:ext uri="{BB962C8B-B14F-4D97-AF65-F5344CB8AC3E}">
        <p14:creationId xmlns:p14="http://schemas.microsoft.com/office/powerpoint/2010/main" val="3652176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959351B-37D1-410C-BEFA-7FC34CA64700}"/>
              </a:ext>
            </a:extLst>
          </p:cNvPr>
          <p:cNvSpPr>
            <a:spLocks noGrp="1"/>
          </p:cNvSpPr>
          <p:nvPr>
            <p:ph type="title"/>
          </p:nvPr>
        </p:nvSpPr>
        <p:spPr/>
        <p:txBody>
          <a:bodyPr>
            <a:normAutofit/>
          </a:bodyPr>
          <a:lstStyle/>
          <a:p>
            <a:pPr algn="ctr"/>
            <a:br>
              <a:rPr lang="en-GB" sz="3000" dirty="0">
                <a:latin typeface="Arial" panose="020B0604020202020204" pitchFamily="34" charset="0"/>
                <a:cs typeface="Arial" panose="020B0604020202020204" pitchFamily="34" charset="0"/>
              </a:rPr>
            </a:br>
            <a:r>
              <a:rPr lang="en-GB" sz="3000" b="1" dirty="0">
                <a:latin typeface="Arial" panose="020B0604020202020204" pitchFamily="34" charset="0"/>
                <a:cs typeface="Arial" panose="020B0604020202020204" pitchFamily="34" charset="0"/>
              </a:rPr>
              <a:t>The effects of smoking on the body</a:t>
            </a:r>
          </a:p>
        </p:txBody>
      </p:sp>
      <p:sp>
        <p:nvSpPr>
          <p:cNvPr id="3" name="Rezervirano mjesto sadržaja 2">
            <a:extLst>
              <a:ext uri="{FF2B5EF4-FFF2-40B4-BE49-F238E27FC236}">
                <a16:creationId xmlns:a16="http://schemas.microsoft.com/office/drawing/2014/main" id="{BF728C2D-BFBE-48E4-9729-07B1BDD21A31}"/>
              </a:ext>
            </a:extLst>
          </p:cNvPr>
          <p:cNvSpPr>
            <a:spLocks noGrp="1"/>
          </p:cNvSpPr>
          <p:nvPr>
            <p:ph idx="1"/>
          </p:nvPr>
        </p:nvSpPr>
        <p:spPr/>
        <p:txBody>
          <a:bodyPr>
            <a:normAutofit/>
          </a:bodyPr>
          <a:lstStyle/>
          <a:p>
            <a:endParaRPr lang="en-GB" sz="1200" dirty="0">
              <a:latin typeface="Arial" panose="020B0604020202020204" pitchFamily="34" charset="0"/>
              <a:cs typeface="Arial" panose="020B0604020202020204" pitchFamily="34" charset="0"/>
            </a:endParaRPr>
          </a:p>
          <a:p>
            <a:r>
              <a:rPr lang="hr-HR" sz="1200" dirty="0">
                <a:latin typeface="Arial" panose="020B0604020202020204" pitchFamily="34" charset="0"/>
                <a:cs typeface="Arial" panose="020B0604020202020204" pitchFamily="34" charset="0"/>
              </a:rPr>
              <a:t>s</a:t>
            </a:r>
            <a:r>
              <a:rPr lang="en-GB" sz="1200" dirty="0" err="1">
                <a:latin typeface="Arial" panose="020B0604020202020204" pitchFamily="34" charset="0"/>
                <a:cs typeface="Arial" panose="020B0604020202020204" pitchFamily="34" charset="0"/>
              </a:rPr>
              <a:t>moking</a:t>
            </a:r>
            <a:r>
              <a:rPr lang="en-GB" sz="1200" dirty="0">
                <a:latin typeface="Arial" panose="020B0604020202020204" pitchFamily="34" charset="0"/>
                <a:cs typeface="Arial" panose="020B0604020202020204" pitchFamily="34" charset="0"/>
              </a:rPr>
              <a:t> is a major risk factor for developing cancers of the bronchi and lungs, larynx, pharynx, oral cavity, </a:t>
            </a:r>
            <a:r>
              <a:rPr lang="en-GB" sz="1200" dirty="0" err="1">
                <a:latin typeface="Arial" panose="020B0604020202020204" pitchFamily="34" charset="0"/>
                <a:cs typeface="Arial" panose="020B0604020202020204" pitchFamily="34" charset="0"/>
              </a:rPr>
              <a:t>esophagus</a:t>
            </a:r>
            <a:r>
              <a:rPr lang="en-GB" sz="1200" dirty="0">
                <a:latin typeface="Arial" panose="020B0604020202020204" pitchFamily="34" charset="0"/>
                <a:cs typeface="Arial" panose="020B0604020202020204" pitchFamily="34" charset="0"/>
              </a:rPr>
              <a:t>, kidneys, bladder, pancreas, and cervical cancer and some forms of </a:t>
            </a:r>
            <a:r>
              <a:rPr lang="en-GB" sz="1200" dirty="0" err="1">
                <a:latin typeface="Arial" panose="020B0604020202020204" pitchFamily="34" charset="0"/>
                <a:cs typeface="Arial" panose="020B0604020202020204" pitchFamily="34" charset="0"/>
              </a:rPr>
              <a:t>leukemia</a:t>
            </a:r>
            <a:r>
              <a:rPr lang="en-GB" sz="1200" dirty="0">
                <a:latin typeface="Arial" panose="020B0604020202020204" pitchFamily="34" charset="0"/>
                <a:cs typeface="Arial" panose="020B0604020202020204" pitchFamily="34" charset="0"/>
              </a:rPr>
              <a:t> are more common in smokers. </a:t>
            </a:r>
            <a:endParaRPr lang="hr-H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r>
              <a:rPr lang="hr-HR" sz="1200" dirty="0">
                <a:latin typeface="Arial" panose="020B0604020202020204" pitchFamily="34" charset="0"/>
                <a:cs typeface="Arial" panose="020B0604020202020204" pitchFamily="34" charset="0"/>
              </a:rPr>
              <a:t>i</a:t>
            </a:r>
            <a:r>
              <a:rPr lang="en-GB" sz="1200" dirty="0">
                <a:latin typeface="Arial" panose="020B0604020202020204" pitchFamily="34" charset="0"/>
                <a:cs typeface="Arial" panose="020B0604020202020204" pitchFamily="34" charset="0"/>
              </a:rPr>
              <a:t>t doesn't matter if you are an active or passive smoke</a:t>
            </a:r>
            <a:endParaRPr lang="hr-HR" sz="1200" dirty="0">
              <a:latin typeface="Arial" panose="020B0604020202020204" pitchFamily="34" charset="0"/>
              <a:cs typeface="Arial" panose="020B0604020202020204" pitchFamily="34" charset="0"/>
            </a:endParaRPr>
          </a:p>
          <a:p>
            <a:r>
              <a:rPr lang="hr-HR" sz="1200" dirty="0">
                <a:latin typeface="Arial" panose="020B0604020202020204" pitchFamily="34" charset="0"/>
                <a:cs typeface="Arial" panose="020B0604020202020204" pitchFamily="34" charset="0"/>
              </a:rPr>
              <a:t>i</a:t>
            </a:r>
            <a:r>
              <a:rPr lang="en-GB" sz="1200" dirty="0">
                <a:latin typeface="Arial" panose="020B0604020202020204" pitchFamily="34" charset="0"/>
                <a:cs typeface="Arial" panose="020B0604020202020204" pitchFamily="34" charset="0"/>
              </a:rPr>
              <a:t>n patients with asthma, passive smoking causes discomfort, even a direct asthma attack, and in infants and young children leads to more frequent bronchitis, pneumonia, asthma, other respiratory diseases and reduced lung function, and acute and chronic otitis media.</a:t>
            </a:r>
            <a:endParaRPr lang="hr-H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r>
              <a:rPr lang="hr-HR" sz="1200" dirty="0">
                <a:latin typeface="Arial" panose="020B0604020202020204" pitchFamily="34" charset="0"/>
                <a:cs typeface="Arial" panose="020B0604020202020204" pitchFamily="34" charset="0"/>
              </a:rPr>
              <a:t>s</a:t>
            </a:r>
            <a:r>
              <a:rPr lang="en-GB" sz="1200" dirty="0" err="1">
                <a:latin typeface="Arial" panose="020B0604020202020204" pitchFamily="34" charset="0"/>
                <a:cs typeface="Arial" panose="020B0604020202020204" pitchFamily="34" charset="0"/>
              </a:rPr>
              <a:t>udden</a:t>
            </a:r>
            <a:r>
              <a:rPr lang="en-GB" sz="1200" dirty="0">
                <a:latin typeface="Arial" panose="020B0604020202020204" pitchFamily="34" charset="0"/>
                <a:cs typeface="Arial" panose="020B0604020202020204" pitchFamily="34" charset="0"/>
              </a:rPr>
              <a:t> Infant Death Syndrome is also more common in infants exposed to tobacco smoke</a:t>
            </a:r>
          </a:p>
        </p:txBody>
      </p:sp>
      <p:pic>
        <p:nvPicPr>
          <p:cNvPr id="4" name="Slika 3">
            <a:extLst>
              <a:ext uri="{FF2B5EF4-FFF2-40B4-BE49-F238E27FC236}">
                <a16:creationId xmlns:a16="http://schemas.microsoft.com/office/drawing/2014/main" id="{0156CB49-2617-410F-B1E9-920097E83A01}"/>
              </a:ext>
            </a:extLst>
          </p:cNvPr>
          <p:cNvPicPr>
            <a:picLocks noChangeAspect="1"/>
          </p:cNvPicPr>
          <p:nvPr/>
        </p:nvPicPr>
        <p:blipFill>
          <a:blip r:embed="rId2"/>
          <a:stretch>
            <a:fillRect/>
          </a:stretch>
        </p:blipFill>
        <p:spPr>
          <a:xfrm>
            <a:off x="2835479" y="4110604"/>
            <a:ext cx="5545123" cy="1355741"/>
          </a:xfrm>
          <a:prstGeom prst="rect">
            <a:avLst/>
          </a:prstGeom>
        </p:spPr>
      </p:pic>
    </p:spTree>
    <p:extLst>
      <p:ext uri="{BB962C8B-B14F-4D97-AF65-F5344CB8AC3E}">
        <p14:creationId xmlns:p14="http://schemas.microsoft.com/office/powerpoint/2010/main" val="4244635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4EAC3AF-64B8-4FE6-8FC1-EC440A4ABE91}"/>
              </a:ext>
            </a:extLst>
          </p:cNvPr>
          <p:cNvSpPr>
            <a:spLocks noGrp="1"/>
          </p:cNvSpPr>
          <p:nvPr>
            <p:ph type="title"/>
          </p:nvPr>
        </p:nvSpPr>
        <p:spPr/>
        <p:txBody>
          <a:bodyPr>
            <a:normAutofit/>
          </a:bodyPr>
          <a:lstStyle/>
          <a:p>
            <a:pPr algn="ctr"/>
            <a:r>
              <a:rPr lang="hr-HR" sz="3000" b="1" dirty="0">
                <a:latin typeface="Arial" panose="020B0604020202020204" pitchFamily="34" charset="0"/>
                <a:cs typeface="Arial" panose="020B0604020202020204" pitchFamily="34" charset="0"/>
              </a:rPr>
              <a:t>LITERATURE</a:t>
            </a:r>
            <a:endParaRPr lang="en-GB" sz="3000" b="1" dirty="0">
              <a:latin typeface="Arial" panose="020B0604020202020204" pitchFamily="34" charset="0"/>
              <a:cs typeface="Arial" panose="020B0604020202020204" pitchFamily="34" charset="0"/>
            </a:endParaRPr>
          </a:p>
        </p:txBody>
      </p:sp>
      <p:sp>
        <p:nvSpPr>
          <p:cNvPr id="3" name="Rezervirano mjesto sadržaja 2">
            <a:extLst>
              <a:ext uri="{FF2B5EF4-FFF2-40B4-BE49-F238E27FC236}">
                <a16:creationId xmlns:a16="http://schemas.microsoft.com/office/drawing/2014/main" id="{4635FDFC-AF69-499D-AB5D-0087BD3636E8}"/>
              </a:ext>
            </a:extLst>
          </p:cNvPr>
          <p:cNvSpPr>
            <a:spLocks noGrp="1"/>
          </p:cNvSpPr>
          <p:nvPr>
            <p:ph idx="1"/>
          </p:nvPr>
        </p:nvSpPr>
        <p:spPr/>
        <p:txBody>
          <a:bodyPr>
            <a:normAutofit/>
          </a:bodyPr>
          <a:lstStyle/>
          <a:p>
            <a:r>
              <a:rPr lang="hr-HR" sz="1400" dirty="0">
                <a:latin typeface="Arial" panose="020B0604020202020204" pitchFamily="34" charset="0"/>
                <a:cs typeface="Arial" panose="020B0604020202020204" pitchFamily="34" charset="0"/>
              </a:rPr>
              <a:t>Google Chrome, Wikipedia</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8609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7F6638F-4812-4623-8805-D25F870B3EB5}"/>
              </a:ext>
            </a:extLst>
          </p:cNvPr>
          <p:cNvSpPr>
            <a:spLocks noGrp="1"/>
          </p:cNvSpPr>
          <p:nvPr>
            <p:ph type="title"/>
          </p:nvPr>
        </p:nvSpPr>
        <p:spPr/>
        <p:txBody>
          <a:bodyPr>
            <a:normAutofit/>
          </a:bodyPr>
          <a:lstStyle/>
          <a:p>
            <a:pPr algn="ctr"/>
            <a:r>
              <a:rPr lang="hr-HR" sz="3000" b="1" dirty="0">
                <a:latin typeface="Arial" panose="020B0604020202020204" pitchFamily="34" charset="0"/>
                <a:cs typeface="Arial" panose="020B0604020202020204" pitchFamily="34" charset="0"/>
              </a:rPr>
              <a:t>THANK YOU FOR ATTENTION</a:t>
            </a:r>
            <a:endParaRPr lang="en-GB" sz="3000" b="1" dirty="0">
              <a:latin typeface="Arial" panose="020B0604020202020204" pitchFamily="34" charset="0"/>
              <a:cs typeface="Arial" panose="020B0604020202020204" pitchFamily="34" charset="0"/>
            </a:endParaRPr>
          </a:p>
        </p:txBody>
      </p:sp>
      <p:pic>
        <p:nvPicPr>
          <p:cNvPr id="3" name="Slika 2">
            <a:extLst>
              <a:ext uri="{FF2B5EF4-FFF2-40B4-BE49-F238E27FC236}">
                <a16:creationId xmlns:a16="http://schemas.microsoft.com/office/drawing/2014/main" id="{4A2E6898-A514-491E-979F-A39F630C7AC3}"/>
              </a:ext>
            </a:extLst>
          </p:cNvPr>
          <p:cNvPicPr>
            <a:picLocks noChangeAspect="1"/>
          </p:cNvPicPr>
          <p:nvPr/>
        </p:nvPicPr>
        <p:blipFill>
          <a:blip r:embed="rId2"/>
          <a:stretch>
            <a:fillRect/>
          </a:stretch>
        </p:blipFill>
        <p:spPr>
          <a:xfrm>
            <a:off x="1777767" y="2114024"/>
            <a:ext cx="3108121" cy="3108121"/>
          </a:xfrm>
          <a:prstGeom prst="rect">
            <a:avLst/>
          </a:prstGeom>
        </p:spPr>
      </p:pic>
      <p:pic>
        <p:nvPicPr>
          <p:cNvPr id="4" name="Slika 3">
            <a:extLst>
              <a:ext uri="{FF2B5EF4-FFF2-40B4-BE49-F238E27FC236}">
                <a16:creationId xmlns:a16="http://schemas.microsoft.com/office/drawing/2014/main" id="{E32E8C75-9158-4A91-8450-FB5BD626FE97}"/>
              </a:ext>
            </a:extLst>
          </p:cNvPr>
          <p:cNvPicPr>
            <a:picLocks noChangeAspect="1"/>
          </p:cNvPicPr>
          <p:nvPr/>
        </p:nvPicPr>
        <p:blipFill>
          <a:blip r:embed="rId3"/>
          <a:stretch>
            <a:fillRect/>
          </a:stretch>
        </p:blipFill>
        <p:spPr>
          <a:xfrm>
            <a:off x="6207854" y="2114024"/>
            <a:ext cx="3458274" cy="3108121"/>
          </a:xfrm>
          <a:prstGeom prst="rect">
            <a:avLst/>
          </a:prstGeom>
        </p:spPr>
      </p:pic>
    </p:spTree>
    <p:extLst>
      <p:ext uri="{BB962C8B-B14F-4D97-AF65-F5344CB8AC3E}">
        <p14:creationId xmlns:p14="http://schemas.microsoft.com/office/powerpoint/2010/main" val="1422898017"/>
      </p:ext>
    </p:extLst>
  </p:cSld>
  <p:clrMapOvr>
    <a:masterClrMapping/>
  </p:clrMapOvr>
</p:sld>
</file>

<file path=ppt/theme/theme1.xml><?xml version="1.0" encoding="utf-8"?>
<a:theme xmlns:a="http://schemas.openxmlformats.org/drawingml/2006/main" name="Galerija">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19</TotalTime>
  <Words>381</Words>
  <Application>Microsoft Office PowerPoint</Application>
  <PresentationFormat>Široki zaslon</PresentationFormat>
  <Paragraphs>21</Paragraphs>
  <Slides>6</Slides>
  <Notes>0</Notes>
  <HiddenSlides>0</HiddenSlides>
  <MMClips>0</MMClips>
  <ScaleCrop>false</ScaleCrop>
  <HeadingPairs>
    <vt:vector size="6" baseType="variant">
      <vt:variant>
        <vt:lpstr>Korišteni fontovi</vt:lpstr>
      </vt:variant>
      <vt:variant>
        <vt:i4>2</vt:i4>
      </vt:variant>
      <vt:variant>
        <vt:lpstr>Tema</vt:lpstr>
      </vt:variant>
      <vt:variant>
        <vt:i4>1</vt:i4>
      </vt:variant>
      <vt:variant>
        <vt:lpstr>Naslovi slajdova</vt:lpstr>
      </vt:variant>
      <vt:variant>
        <vt:i4>6</vt:i4>
      </vt:variant>
    </vt:vector>
  </HeadingPairs>
  <TitlesOfParts>
    <vt:vector size="9" baseType="lpstr">
      <vt:lpstr>Arial</vt:lpstr>
      <vt:lpstr>Gill Sans MT</vt:lpstr>
      <vt:lpstr>Galerija</vt:lpstr>
      <vt:lpstr>SMOKING</vt:lpstr>
      <vt:lpstr>ON SMOKING</vt:lpstr>
      <vt:lpstr>HISTORY OF SMOKING</vt:lpstr>
      <vt:lpstr> The effects of smoking on the body</vt:lpstr>
      <vt:lpstr>LITERATURE</vt:lpstr>
      <vt:lpstr>THANK YOU FOR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SMOKING</dc:title>
  <dc:creator>Davor Belečić</dc:creator>
  <cp:lastModifiedBy>Davor Belečić</cp:lastModifiedBy>
  <cp:revision>3</cp:revision>
  <dcterms:created xsi:type="dcterms:W3CDTF">2020-05-28T05:41:16Z</dcterms:created>
  <dcterms:modified xsi:type="dcterms:W3CDTF">2020-05-28T06:00:51Z</dcterms:modified>
</cp:coreProperties>
</file>